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257" r:id="rId3"/>
    <p:sldId id="271" r:id="rId4"/>
    <p:sldId id="299" r:id="rId5"/>
    <p:sldId id="273" r:id="rId6"/>
    <p:sldId id="297" r:id="rId7"/>
    <p:sldId id="298" r:id="rId8"/>
    <p:sldId id="274" r:id="rId9"/>
    <p:sldId id="275" r:id="rId10"/>
    <p:sldId id="276" r:id="rId11"/>
    <p:sldId id="277" r:id="rId12"/>
    <p:sldId id="278" r:id="rId13"/>
    <p:sldId id="300" r:id="rId14"/>
    <p:sldId id="272" r:id="rId15"/>
    <p:sldId id="267" r:id="rId16"/>
    <p:sldId id="288" r:id="rId17"/>
    <p:sldId id="290" r:id="rId18"/>
    <p:sldId id="295" r:id="rId19"/>
    <p:sldId id="296" r:id="rId20"/>
    <p:sldId id="286" r:id="rId21"/>
    <p:sldId id="287" r:id="rId22"/>
    <p:sldId id="291" r:id="rId23"/>
    <p:sldId id="292" r:id="rId24"/>
    <p:sldId id="293" r:id="rId25"/>
    <p:sldId id="294" r:id="rId26"/>
    <p:sldId id="302" r:id="rId27"/>
    <p:sldId id="280" r:id="rId28"/>
    <p:sldId id="279" r:id="rId29"/>
    <p:sldId id="301" r:id="rId30"/>
    <p:sldId id="281" r:id="rId31"/>
    <p:sldId id="282" r:id="rId32"/>
    <p:sldId id="283" r:id="rId33"/>
    <p:sldId id="284" r:id="rId34"/>
    <p:sldId id="285" r:id="rId35"/>
    <p:sldId id="270" r:id="rId36"/>
    <p:sldId id="268" r:id="rId37"/>
    <p:sldId id="269" r:id="rId38"/>
    <p:sldId id="258" r:id="rId39"/>
    <p:sldId id="260" r:id="rId40"/>
    <p:sldId id="261" r:id="rId41"/>
    <p:sldId id="262" r:id="rId42"/>
    <p:sldId id="263" r:id="rId43"/>
    <p:sldId id="266"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755" autoAdjust="0"/>
    <p:restoredTop sz="94645" autoAdjust="0"/>
  </p:normalViewPr>
  <p:slideViewPr>
    <p:cSldViewPr>
      <p:cViewPr varScale="1">
        <p:scale>
          <a:sx n="66" d="100"/>
          <a:sy n="66" d="100"/>
        </p:scale>
        <p:origin x="64" y="71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Exponential</a:t>
            </a:r>
            <a:r>
              <a:rPr lang="en-US" baseline="0" dirty="0"/>
              <a:t> Growth at NIPS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1100</c:v>
                </c:pt>
                <c:pt idx="1">
                  <c:v>1300</c:v>
                </c:pt>
                <c:pt idx="2">
                  <c:v>1700</c:v>
                </c:pt>
                <c:pt idx="3">
                  <c:v>2400</c:v>
                </c:pt>
                <c:pt idx="4">
                  <c:v>3755</c:v>
                </c:pt>
                <c:pt idx="5">
                  <c:v>6200</c:v>
                </c:pt>
              </c:numCache>
            </c:numRef>
          </c:val>
          <c:extLs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Sheet1!$C$2:$C$7</c:f>
              <c:numCache>
                <c:formatCode>General</c:formatCode>
                <c:ptCount val="6"/>
                <c:pt idx="0">
                  <c:v>700</c:v>
                </c:pt>
                <c:pt idx="1">
                  <c:v>900</c:v>
                </c:pt>
                <c:pt idx="2">
                  <c:v>1200</c:v>
                </c:pt>
                <c:pt idx="3">
                  <c:v>1660</c:v>
                </c:pt>
                <c:pt idx="4">
                  <c:v>2406</c:v>
                </c:pt>
                <c:pt idx="5">
                  <c:v>3000</c:v>
                </c:pt>
              </c:numCache>
            </c:numRef>
          </c:val>
          <c:extLs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2088134816"/>
        <c:axId val="-2090335488"/>
      </c:barChart>
      <c:catAx>
        <c:axId val="-208813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0335488"/>
        <c:crosses val="autoZero"/>
        <c:auto val="1"/>
        <c:lblAlgn val="ctr"/>
        <c:lblOffset val="100"/>
        <c:noMultiLvlLbl val="0"/>
      </c:catAx>
      <c:valAx>
        <c:axId val="-209033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8134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extLst>
              <c:ext xmlns:c16="http://schemas.microsoft.com/office/drawing/2014/chart" uri="{C3380CC4-5D6E-409C-BE32-E72D297353CC}">
                <c16:uniqueId val="{00000001-DCAE-441F-A7DF-76554F1F187B}"/>
              </c:ext>
            </c:extLst>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36.200000000000003</c:v>
                </c:pt>
                <c:pt idx="1">
                  <c:v>29.5</c:v>
                </c:pt>
                <c:pt idx="2">
                  <c:v>27.1</c:v>
                </c:pt>
                <c:pt idx="3">
                  <c:v>26.9</c:v>
                </c:pt>
                <c:pt idx="4">
                  <c:v>26.2</c:v>
                </c:pt>
                <c:pt idx="5">
                  <c:v>15.3</c:v>
                </c:pt>
              </c:numCache>
            </c:numRef>
          </c:val>
          <c:extLst>
            <c:ext xmlns:c16="http://schemas.microsoft.com/office/drawing/2014/chart" uri="{C3380CC4-5D6E-409C-BE32-E72D297353CC}">
              <c16:uniqueId val="{00000002-DCAE-441F-A7DF-76554F1F187B}"/>
            </c:ext>
          </c:extLst>
        </c:ser>
        <c:dLbls>
          <c:showLegendKey val="0"/>
          <c:showVal val="0"/>
          <c:showCatName val="0"/>
          <c:showSerName val="0"/>
          <c:showPercent val="0"/>
          <c:showBubbleSize val="0"/>
        </c:dLbls>
        <c:gapWidth val="150"/>
        <c:overlap val="100"/>
        <c:axId val="-2087963072"/>
        <c:axId val="-2087956480"/>
      </c:barChart>
      <c:catAx>
        <c:axId val="-208796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87956480"/>
        <c:crosses val="autoZero"/>
        <c:auto val="0"/>
        <c:lblAlgn val="ctr"/>
        <c:lblOffset val="100"/>
        <c:noMultiLvlLbl val="0"/>
      </c:catAx>
      <c:valAx>
        <c:axId val="-2087956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87963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3">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3">
        <dgm:presLayoutVars>
          <dgm:chMax val="0"/>
          <dgm:bulletEnabled val="1"/>
        </dgm:presLayoutVars>
      </dgm:prSet>
      <dgm:spPr/>
    </dgm:pt>
    <dgm:pt modelId="{782956A5-ADC8-4959-B856-589B9D9B9635}" type="pres">
      <dgm:prSet presAssocID="{3C67E77D-62FA-499D-B5E6-E79A091C5267}" presName="childText" presStyleLbl="revTx" presStyleIdx="1" presStyleCnt="3">
        <dgm:presLayoutVars>
          <dgm:bulletEnabled val="1"/>
        </dgm:presLayoutVars>
      </dgm:prSet>
      <dgm:spPr/>
    </dgm:pt>
    <dgm:pt modelId="{D64CB5D5-837D-47FC-9E42-A26D800BC695}" type="pres">
      <dgm:prSet presAssocID="{CC6B7442-0B72-4EF2-9F13-1325B51AFF9F}" presName="parentText" presStyleLbl="node1" presStyleIdx="2" presStyleCnt="3">
        <dgm:presLayoutVars>
          <dgm:chMax val="0"/>
          <dgm:bulletEnabled val="1"/>
        </dgm:presLayoutVars>
      </dgm:prSet>
      <dgm:spPr/>
    </dgm:pt>
    <dgm:pt modelId="{08B7B17B-8600-44B0-B235-389E5D71D804}" type="pres">
      <dgm:prSet presAssocID="{CC6B7442-0B72-4EF2-9F13-1325B51AFF9F}"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AB09493F-37CB-481D-BE1C-7A521AC3963B}" type="presOf" srcId="{477D14C5-CED9-4CFC-B338-DFB0C8090B9F}" destId="{A9DD881E-A532-414B-870C-8ADE2076F78C}" srcOrd="0" destOrd="0"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A677E445-9D5B-4C26-A5C5-42BF01249F61}" type="presOf" srcId="{709ED9DC-E391-4C6C-B788-93F1C2EFB6FD}" destId="{782956A5-ADC8-4959-B856-589B9D9B9635}" srcOrd="0" destOrd="1"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102D6D4D-90C9-40F4-A001-35DCC329B127}" srcId="{90119837-5B71-4D44-BB01-DB0B084933C8}" destId="{CC6B7442-0B72-4EF2-9F13-1325B51AFF9F}" srcOrd="2" destOrd="0" parTransId="{E3D139E0-5DC2-4F8E-9F8F-B3F0EBCD4689}" sibTransId="{FF80E1BA-0D6F-4EE8-9640-892A5897DBCD}"/>
    <dgm:cxn modelId="{FFD8B471-C98F-4DB5-8DE3-2AB7E896ADD5}" srcId="{477D14C5-CED9-4CFC-B338-DFB0C8090B9F}" destId="{C111C18A-FD96-4E63-821A-54D70D8DC65F}" srcOrd="0" destOrd="0" parTransId="{83BE74EF-FAB4-45A2-BBED-7CD5259AB210}" sibTransId="{B4F34DE2-2DAE-4F88-8C78-BD8892EBF4FF}"/>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85B80D8C-EBB2-4A80-BB6C-93E30B69F4BB}" type="presOf" srcId="{33EAD35F-38F2-4CB7-9A6D-B04FFD8A51FD}" destId="{CD5F6E02-AD43-4E7A-935B-DDF5D6C74800}" srcOrd="0" destOrd="1" presId="urn:microsoft.com/office/officeart/2005/8/layout/vList2"/>
    <dgm:cxn modelId="{E2EE33AC-3CDB-41AB-99D0-EE89822B0377}" type="presOf" srcId="{90119837-5B71-4D44-BB01-DB0B084933C8}" destId="{ED5DCCC5-BCA8-4491-AA37-BAF153ECA184}" srcOrd="0" destOrd="0" presId="urn:microsoft.com/office/officeart/2005/8/layout/vList2"/>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10/4/2017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10/4/2017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328450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68165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1685658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23355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3249311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202898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1409039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4257901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advances</a:t>
            </a:r>
            <a:r>
              <a:rPr lang="en-US" baseline="0" dirty="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230901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397994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a:t>
            </a:fld>
            <a:endParaRPr lang="en-US"/>
          </a:p>
        </p:txBody>
      </p:sp>
    </p:spTree>
    <p:extLst>
      <p:ext uri="{BB962C8B-B14F-4D97-AF65-F5344CB8AC3E}">
        <p14:creationId xmlns:p14="http://schemas.microsoft.com/office/powerpoint/2010/main" val="1446659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20</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21</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Caltech</a:t>
            </a:r>
            <a:r>
              <a:rPr lang="en-US" baseline="0" dirty="0"/>
              <a:t> 256 : </a:t>
            </a:r>
            <a:r>
              <a:rPr lang="en-US" dirty="0">
                <a:effectLst/>
              </a:rPr>
              <a:t>256 categories (16)</a:t>
            </a:r>
          </a:p>
          <a:p>
            <a:r>
              <a:rPr lang="en-US" dirty="0" err="1">
                <a:effectLst/>
              </a:rPr>
              <a:t>ImageNet</a:t>
            </a:r>
            <a:r>
              <a:rPr lang="en-US" dirty="0">
                <a:effectLst/>
              </a:rPr>
              <a:t>: </a:t>
            </a:r>
            <a:r>
              <a:rPr lang="en-US" dirty="0"/>
              <a:t>22000 categories (148)</a:t>
            </a:r>
          </a:p>
        </p:txBody>
      </p:sp>
      <p:sp>
        <p:nvSpPr>
          <p:cNvPr id="4" name="Slide Number Placeholder 3"/>
          <p:cNvSpPr>
            <a:spLocks noGrp="1"/>
          </p:cNvSpPr>
          <p:nvPr>
            <p:ph type="sldNum" sz="quarter" idx="10"/>
          </p:nvPr>
        </p:nvSpPr>
        <p:spPr/>
        <p:txBody>
          <a:bodyPr/>
          <a:lstStyle/>
          <a:p>
            <a:fld id="{8F14D06F-5D1C-4F9C-821B-7335732D6439}" type="slidenum">
              <a:rPr lang="en-US" smtClean="0"/>
              <a:t>22</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560202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3998746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316381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462867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438440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3476866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284291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659412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3394832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1332167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10/4/2017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10/4/2017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35</a:t>
            </a:fld>
            <a:endParaRPr lang="en-US"/>
          </a:p>
        </p:txBody>
      </p:sp>
    </p:spTree>
    <p:extLst>
      <p:ext uri="{BB962C8B-B14F-4D97-AF65-F5344CB8AC3E}">
        <p14:creationId xmlns:p14="http://schemas.microsoft.com/office/powerpoint/2010/main" val="298221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36</a:t>
            </a:fld>
            <a:endParaRPr lang="en-US"/>
          </a:p>
        </p:txBody>
      </p:sp>
    </p:spTree>
    <p:extLst>
      <p:ext uri="{BB962C8B-B14F-4D97-AF65-F5344CB8AC3E}">
        <p14:creationId xmlns:p14="http://schemas.microsoft.com/office/powerpoint/2010/main" val="4114162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37</a:t>
            </a:fld>
            <a:endParaRPr lang="en-US"/>
          </a:p>
        </p:txBody>
      </p:sp>
    </p:spTree>
    <p:extLst>
      <p:ext uri="{BB962C8B-B14F-4D97-AF65-F5344CB8AC3E}">
        <p14:creationId xmlns:p14="http://schemas.microsoft.com/office/powerpoint/2010/main" val="3884664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38</a:t>
            </a:fld>
            <a:endParaRPr lang="en-US"/>
          </a:p>
        </p:txBody>
      </p:sp>
    </p:spTree>
    <p:extLst>
      <p:ext uri="{BB962C8B-B14F-4D97-AF65-F5344CB8AC3E}">
        <p14:creationId xmlns:p14="http://schemas.microsoft.com/office/powerpoint/2010/main" val="844036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39</a:t>
            </a:fld>
            <a:endParaRPr lang="en-US"/>
          </a:p>
        </p:txBody>
      </p:sp>
    </p:spTree>
    <p:extLst>
      <p:ext uri="{BB962C8B-B14F-4D97-AF65-F5344CB8AC3E}">
        <p14:creationId xmlns:p14="http://schemas.microsoft.com/office/powerpoint/2010/main" val="154254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948778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40</a:t>
            </a:fld>
            <a:endParaRPr lang="en-US"/>
          </a:p>
        </p:txBody>
      </p:sp>
    </p:spTree>
    <p:extLst>
      <p:ext uri="{BB962C8B-B14F-4D97-AF65-F5344CB8AC3E}">
        <p14:creationId xmlns:p14="http://schemas.microsoft.com/office/powerpoint/2010/main" val="1764204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41</a:t>
            </a:fld>
            <a:endParaRPr lang="en-US"/>
          </a:p>
        </p:txBody>
      </p:sp>
    </p:spTree>
    <p:extLst>
      <p:ext uri="{BB962C8B-B14F-4D97-AF65-F5344CB8AC3E}">
        <p14:creationId xmlns:p14="http://schemas.microsoft.com/office/powerpoint/2010/main" val="3828401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42</a:t>
            </a:fld>
            <a:endParaRPr lang="en-US"/>
          </a:p>
        </p:txBody>
      </p:sp>
    </p:spTree>
    <p:extLst>
      <p:ext uri="{BB962C8B-B14F-4D97-AF65-F5344CB8AC3E}">
        <p14:creationId xmlns:p14="http://schemas.microsoft.com/office/powerpoint/2010/main" val="669437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43</a:t>
            </a:fld>
            <a:endParaRPr lang="en-US"/>
          </a:p>
        </p:txBody>
      </p:sp>
    </p:spTree>
    <p:extLst>
      <p:ext uri="{BB962C8B-B14F-4D97-AF65-F5344CB8AC3E}">
        <p14:creationId xmlns:p14="http://schemas.microsoft.com/office/powerpoint/2010/main" val="2135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216068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111167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188074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361812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138929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10/4/2017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10/4/2017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10/4/2017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10/4/2017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10/4/2017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10/4/2017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tflearn.org/" TargetMode="External"/><Relationship Id="rId3" Type="http://schemas.openxmlformats.org/officeDocument/2006/relationships/hyperlink" Target="https://github.com/microsoft/cntk" TargetMode="External"/><Relationship Id="rId7" Type="http://schemas.openxmlformats.org/officeDocument/2006/relationships/hyperlink" Target="https://www.tensorflow.org/api_docs/python/tf/estimator/Estimato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tensorflow/tensorflow/tree/master/tensorflow/contrib/slim" TargetMode="External"/><Relationship Id="rId5" Type="http://schemas.openxmlformats.org/officeDocument/2006/relationships/hyperlink" Target="https://github.com/fchollet/keras" TargetMode="External"/><Relationship Id="rId10" Type="http://schemas.openxmlformats.org/officeDocument/2006/relationships/hyperlink" Target="https://github.com/tensorflow/tensor2tensor" TargetMode="External"/><Relationship Id="rId4" Type="http://schemas.openxmlformats.org/officeDocument/2006/relationships/hyperlink" Target="https://www.tensorflow.org/" TargetMode="External"/><Relationship Id="rId9" Type="http://schemas.openxmlformats.org/officeDocument/2006/relationships/hyperlink" Target="https://github.com/deepmind/son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onnx/onnx"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github.com/Microsoft/CNTK/issues/2194)" TargetMode="External"/><Relationship Id="rId4" Type="http://schemas.openxmlformats.org/officeDocument/2006/relationships/hyperlink" Target="https://github.com/Microsoft/CNTK/tree/master/bindings/python/cntk/contrib/deepr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a:t>Neural Networks and AI, </a:t>
            </a:r>
            <a:r>
              <a:rPr lang="en-US"/>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a:t>Ali Zaidi</a:t>
            </a:r>
          </a:p>
          <a:p>
            <a:r>
              <a:rPr lang="en-US" dirty="0"/>
              <a:t>Microsoft AI and Research</a:t>
            </a:r>
          </a:p>
          <a:p>
            <a:r>
              <a:rPr lang="en-US" dirty="0"/>
              <a:t>@</a:t>
            </a:r>
            <a:r>
              <a:rPr lang="en-US" dirty="0" err="1"/>
              <a:t>alikzaidi</a:t>
            </a:r>
            <a:endParaRPr lang="en-US" dirty="0"/>
          </a:p>
          <a:p>
            <a:endParaRPr lang="en-US" dirty="0"/>
          </a:p>
        </p:txBody>
      </p:sp>
      <p:pic>
        <p:nvPicPr>
          <p:cNvPr id="8" name="Picture 4" descr="Image result for artificial intelligence"/>
          <p:cNvPicPr>
            <a:picLocks noChangeAspect="1" noChangeArrowheads="1"/>
          </p:cNvPicPr>
          <p:nvPr/>
        </p:nvPicPr>
        <p:blipFill rotWithShape="1">
          <a:blip r:embed="rId3">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Rise of Neural Networks (1950s)</a:t>
            </a:r>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a:t>McCulloch-Pitts formalized “formal neurons” which could emulate a </a:t>
            </a:r>
            <a:r>
              <a:rPr lang="en-US" i="1" dirty="0"/>
              <a:t>Universal Turing machine </a:t>
            </a:r>
            <a:r>
              <a:rPr lang="en-US" dirty="0"/>
              <a:t>(</a:t>
            </a:r>
            <a:r>
              <a:rPr lang="en-US" b="1" dirty="0"/>
              <a:t>1943</a:t>
            </a:r>
            <a:r>
              <a:rPr lang="en-US" dirty="0"/>
              <a:t>)</a:t>
            </a:r>
          </a:p>
          <a:p>
            <a:pPr lvl="1"/>
            <a:r>
              <a:rPr lang="en-US" dirty="0"/>
              <a:t>Computation </a:t>
            </a:r>
          </a:p>
          <a:p>
            <a:r>
              <a:rPr lang="en-US" dirty="0"/>
              <a:t>Rosenblatt – the perceptron as a probabilistic model for information storage (</a:t>
            </a:r>
            <a:r>
              <a:rPr lang="en-US" b="1" dirty="0"/>
              <a:t>1958</a:t>
            </a:r>
            <a:r>
              <a:rPr lang="en-US" dirty="0"/>
              <a:t>)</a:t>
            </a:r>
          </a:p>
          <a:p>
            <a:r>
              <a:rPr lang="en-US" dirty="0"/>
              <a:t>Perceptron Convergence Theorem (</a:t>
            </a:r>
            <a:r>
              <a:rPr lang="en-US" b="1" dirty="0"/>
              <a:t>1962</a:t>
            </a:r>
            <a:r>
              <a:rPr lang="en-US" dirty="0"/>
              <a:t>)</a:t>
            </a:r>
          </a:p>
          <a:p>
            <a:pPr lvl="1"/>
            <a:r>
              <a:rPr lang="en-US" dirty="0"/>
              <a:t>If the problem is </a:t>
            </a:r>
            <a:r>
              <a:rPr lang="en-US" i="1" dirty="0"/>
              <a:t>computable</a:t>
            </a:r>
            <a:r>
              <a:rPr lang="en-US" dirty="0"/>
              <a:t>, perceptron algorithm converges in finite time</a:t>
            </a:r>
            <a:endParaRPr lang="en-US" i="1" dirty="0"/>
          </a:p>
        </p:txBody>
      </p:sp>
      <p:pic>
        <p:nvPicPr>
          <p:cNvPr id="4" name="Picture 3"/>
          <p:cNvPicPr>
            <a:picLocks noChangeAspect="1"/>
          </p:cNvPicPr>
          <p:nvPr/>
        </p:nvPicPr>
        <p:blipFill>
          <a:blip r:embed="rId3"/>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Winter </a:t>
            </a:r>
          </a:p>
        </p:txBody>
      </p:sp>
      <p:pic>
        <p:nvPicPr>
          <p:cNvPr id="4" name="Content Placeholder 3"/>
          <p:cNvPicPr>
            <a:picLocks noGrp="1" noChangeAspect="1"/>
          </p:cNvPicPr>
          <p:nvPr>
            <p:ph idx="1"/>
          </p:nvPr>
        </p:nvPicPr>
        <p:blipFill>
          <a:blip r:embed="rId3"/>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Minsky and </a:t>
            </a:r>
            <a:r>
              <a:rPr lang="en-US" dirty="0" err="1"/>
              <a:t>Papert</a:t>
            </a:r>
            <a:r>
              <a:rPr lang="en-US" dirty="0"/>
              <a:t>, 1969</a:t>
            </a:r>
          </a:p>
          <a:p>
            <a:r>
              <a:rPr lang="en-US" dirty="0" err="1"/>
              <a:t>Perceptrons</a:t>
            </a:r>
            <a:r>
              <a:rPr lang="en-US" dirty="0"/>
              <a:t> could not provide solutions for some very simple, non-</a:t>
            </a:r>
            <a:r>
              <a:rPr lang="en-US" dirty="0" err="1"/>
              <a:t>pathalogical</a:t>
            </a:r>
            <a:r>
              <a:rPr lang="en-US" dirty="0"/>
              <a:t> problems</a:t>
            </a:r>
          </a:p>
          <a:p>
            <a:pPr lvl="1"/>
            <a:r>
              <a:rPr lang="en-US" dirty="0"/>
              <a:t>XOR</a:t>
            </a:r>
          </a:p>
          <a:p>
            <a:r>
              <a:rPr lang="en-US" dirty="0"/>
              <a:t>Single neuron was not enough</a:t>
            </a:r>
          </a:p>
          <a:p>
            <a:r>
              <a:rPr lang="en-US" dirty="0"/>
              <a:t>Individual elements are weak computational elements</a:t>
            </a:r>
          </a:p>
          <a:p>
            <a:r>
              <a:rPr lang="en-US" dirty="0"/>
              <a:t>Networked elements were required</a:t>
            </a:r>
          </a:p>
          <a:p>
            <a:pPr lvl="1"/>
            <a:r>
              <a:rPr lang="en-US" dirty="0"/>
              <a:t>Multi-layer perceptron</a:t>
            </a:r>
          </a:p>
          <a:p>
            <a:pPr lvl="1"/>
            <a:r>
              <a:rPr lang="en-US" dirty="0"/>
              <a:t>A multi-layer perceptron is a universal (</a:t>
            </a:r>
            <a:r>
              <a:rPr lang="en-US" dirty="0" err="1"/>
              <a:t>Hornik</a:t>
            </a:r>
            <a:r>
              <a:rPr lang="en-US" dirty="0"/>
              <a:t>, </a:t>
            </a:r>
            <a:r>
              <a:rPr lang="en-US" dirty="0" err="1"/>
              <a:t>Stinchcombe</a:t>
            </a:r>
            <a:r>
              <a:rPr lang="en-US" dirty="0"/>
              <a:t> and White, 1989)</a:t>
            </a:r>
          </a:p>
        </p:txBody>
      </p:sp>
      <p:pic>
        <p:nvPicPr>
          <p:cNvPr id="6" name="Picture 5"/>
          <p:cNvPicPr>
            <a:picLocks noChangeAspect="1"/>
          </p:cNvPicPr>
          <p:nvPr/>
        </p:nvPicPr>
        <p:blipFill>
          <a:blip r:embed="rId4"/>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4" name="Content Placeholder 3"/>
          <p:cNvPicPr>
            <a:picLocks noGrp="1" noChangeAspect="1"/>
          </p:cNvPicPr>
          <p:nvPr>
            <p:ph idx="1"/>
          </p:nvPr>
        </p:nvPicPr>
        <p:blipFill>
          <a:blip r:embed="rId3"/>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Rosenblatt’s algorithm for computing perceptron’s did not naturally extend to multi-layer models</a:t>
            </a:r>
          </a:p>
          <a:p>
            <a:r>
              <a:rPr lang="en-US" dirty="0"/>
              <a:t>Paul </a:t>
            </a:r>
            <a:r>
              <a:rPr lang="en-US" dirty="0" err="1"/>
              <a:t>Werbos</a:t>
            </a:r>
            <a:r>
              <a:rPr lang="en-US" dirty="0"/>
              <a:t> describes how to use backpropagation specifically for optimizing neural networks (1974)</a:t>
            </a:r>
          </a:p>
          <a:p>
            <a:r>
              <a:rPr lang="en-US" dirty="0" err="1"/>
              <a:t>Rumelhart</a:t>
            </a:r>
            <a:r>
              <a:rPr lang="en-US" dirty="0"/>
              <a:t>, Hinton and Williams publish backpropagation algorithm in Nature (1986)</a:t>
            </a:r>
          </a:p>
          <a:p>
            <a:endParaRPr lang="en-US" dirty="0"/>
          </a:p>
        </p:txBody>
      </p:sp>
      <p:pic>
        <p:nvPicPr>
          <p:cNvPr id="8" name="Picture 7"/>
          <p:cNvPicPr>
            <a:picLocks noChangeAspect="1"/>
          </p:cNvPicPr>
          <p:nvPr/>
        </p:nvPicPr>
        <p:blipFill>
          <a:blip r:embed="rId4"/>
          <a:stretch>
            <a:fillRect/>
          </a:stretch>
        </p:blipFill>
        <p:spPr>
          <a:xfrm>
            <a:off x="7478712" y="4770895"/>
            <a:ext cx="4140200" cy="2057400"/>
          </a:xfrm>
          <a:prstGeom prst="rect">
            <a:avLst/>
          </a:prstGeom>
        </p:spPr>
      </p:pic>
      <p:pic>
        <p:nvPicPr>
          <p:cNvPr id="9" name="Picture 8"/>
          <p:cNvPicPr>
            <a:picLocks noChangeAspect="1"/>
          </p:cNvPicPr>
          <p:nvPr/>
        </p:nvPicPr>
        <p:blipFill>
          <a:blip r:embed="rId5"/>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Machine learning and AI</a:t>
            </a:r>
          </a:p>
        </p:txBody>
      </p:sp>
      <p:pic>
        <p:nvPicPr>
          <p:cNvPr id="5" name="Content Placeholder 4"/>
          <p:cNvPicPr>
            <a:picLocks noGrp="1" noChangeAspect="1"/>
          </p:cNvPicPr>
          <p:nvPr>
            <p:ph idx="1"/>
          </p:nvPr>
        </p:nvPicPr>
        <p:blipFill>
          <a:blip r:embed="rId3"/>
          <a:stretch>
            <a:fillRect/>
          </a:stretch>
        </p:blipFill>
        <p:spPr>
          <a:xfrm>
            <a:off x="912812" y="3798172"/>
            <a:ext cx="9144000" cy="2902323"/>
          </a:xfrm>
          <a:prstGeom prst="rect">
            <a:avLst/>
          </a:prstGeom>
        </p:spPr>
      </p:pic>
      <p:pic>
        <p:nvPicPr>
          <p:cNvPr id="4" name="Picture 3"/>
          <p:cNvPicPr>
            <a:picLocks noChangeAspect="1"/>
          </p:cNvPicPr>
          <p:nvPr/>
        </p:nvPicPr>
        <p:blipFill>
          <a:blip r:embed="rId4"/>
          <a:stretch>
            <a:fillRect/>
          </a:stretch>
        </p:blipFill>
        <p:spPr>
          <a:xfrm>
            <a:off x="2906712" y="1554505"/>
            <a:ext cx="5156200" cy="2209800"/>
          </a:xfrm>
          <a:prstGeom prst="rect">
            <a:avLst/>
          </a:prstGeom>
        </p:spPr>
      </p:pic>
    </p:spTree>
    <p:extLst>
      <p:ext uri="{BB962C8B-B14F-4D97-AF65-F5344CB8AC3E}">
        <p14:creationId xmlns:p14="http://schemas.microsoft.com/office/powerpoint/2010/main" val="3178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 Representation Learning and Deep Learning</a:t>
            </a:r>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a:t>AI</a:t>
            </a:r>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a:t>Representation Learning</a:t>
            </a:r>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a:t>Deep Learning</a:t>
            </a:r>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a:t>Based on </a:t>
            </a:r>
            <a:r>
              <a:rPr lang="en-US" sz="2000" dirty="0" err="1"/>
              <a:t>Goodfellow</a:t>
            </a:r>
            <a:r>
              <a:rPr lang="en-US" sz="2000" dirty="0"/>
              <a:t>, </a:t>
            </a:r>
            <a:r>
              <a:rPr lang="en-US" sz="2000" dirty="0" err="1"/>
              <a:t>Bengio</a:t>
            </a:r>
            <a:r>
              <a:rPr lang="en-US" sz="2000" dirty="0"/>
              <a:t>, </a:t>
            </a:r>
            <a:r>
              <a:rPr lang="en-US" sz="2000" dirty="0" err="1"/>
              <a:t>Courville</a:t>
            </a:r>
            <a:r>
              <a:rPr lang="en-US" sz="2000" dirty="0"/>
              <a:t>. Fig. 1.4</a:t>
            </a:r>
          </a:p>
        </p:txBody>
      </p:sp>
      <p:pic>
        <p:nvPicPr>
          <p:cNvPr id="3" name="Picture 14"/>
          <p:cNvPicPr>
            <a:picLocks noChangeAspect="1"/>
          </p:cNvPicPr>
          <p:nvPr/>
        </p:nvPicPr>
        <p:blipFill>
          <a:blip r:embed="rId3"/>
          <a:stretch>
            <a:fillRect/>
          </a:stretch>
        </p:blipFill>
        <p:spPr>
          <a:xfrm>
            <a:off x="6929734" y="1893408"/>
            <a:ext cx="4956854" cy="3500779"/>
          </a:xfrm>
          <a:prstGeom prst="rect">
            <a:avLst/>
          </a:prstGeom>
        </p:spPr>
      </p:pic>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Hype</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Rick Rashid’s 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Unreasonable Effectiveness of Data and Deep Architectures</a:t>
            </a:r>
          </a:p>
        </p:txBody>
      </p:sp>
      <p:cxnSp>
        <p:nvCxnSpPr>
          <p:cNvPr id="5" name="Straight Arrow Connector 4"/>
          <p:cNvCxnSpPr/>
          <p:nvPr/>
        </p:nvCxnSpPr>
        <p:spPr>
          <a:xfrm flipV="1">
            <a:off x="1979612" y="1754000"/>
            <a:ext cx="0" cy="419100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79612" y="5945000"/>
            <a:ext cx="746760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989667" y="3151767"/>
            <a:ext cx="7228945" cy="27678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006600" y="2058800"/>
            <a:ext cx="7212012" cy="3826933"/>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545" y="1600200"/>
            <a:ext cx="1981200" cy="424732"/>
          </a:xfrm>
          <a:prstGeom prst="rect">
            <a:avLst/>
          </a:prstGeom>
          <a:noFill/>
        </p:spPr>
        <p:txBody>
          <a:bodyPr wrap="square" rtlCol="0">
            <a:spAutoFit/>
          </a:bodyPr>
          <a:lstStyle/>
          <a:p>
            <a:pPr>
              <a:lnSpc>
                <a:spcPct val="90000"/>
              </a:lnSpc>
            </a:pPr>
            <a:r>
              <a:rPr lang="en-US" sz="2400"/>
              <a:t>performance</a:t>
            </a:r>
            <a:endParaRPr lang="en-US" sz="2400" dirty="0"/>
          </a:p>
        </p:txBody>
      </p:sp>
      <p:sp>
        <p:nvSpPr>
          <p:cNvPr id="24" name="TextBox 23"/>
          <p:cNvSpPr txBox="1"/>
          <p:nvPr/>
        </p:nvSpPr>
        <p:spPr>
          <a:xfrm>
            <a:off x="8456612" y="6004268"/>
            <a:ext cx="1981200" cy="433965"/>
          </a:xfrm>
          <a:prstGeom prst="rect">
            <a:avLst/>
          </a:prstGeom>
          <a:noFill/>
        </p:spPr>
        <p:txBody>
          <a:bodyPr wrap="square" rtlCol="0">
            <a:spAutoFit/>
          </a:bodyPr>
          <a:lstStyle/>
          <a:p>
            <a:pPr>
              <a:lnSpc>
                <a:spcPct val="90000"/>
              </a:lnSpc>
            </a:pPr>
            <a:r>
              <a:rPr lang="en-US" sz="2400" dirty="0"/>
              <a:t>training data</a:t>
            </a:r>
          </a:p>
        </p:txBody>
      </p:sp>
      <p:sp>
        <p:nvSpPr>
          <p:cNvPr id="25" name="TextBox 24"/>
          <p:cNvSpPr txBox="1"/>
          <p:nvPr/>
        </p:nvSpPr>
        <p:spPr>
          <a:xfrm>
            <a:off x="7466012" y="1634068"/>
            <a:ext cx="2438400" cy="424732"/>
          </a:xfrm>
          <a:prstGeom prst="rect">
            <a:avLst/>
          </a:prstGeom>
          <a:noFill/>
        </p:spPr>
        <p:txBody>
          <a:bodyPr wrap="square" rtlCol="0">
            <a:spAutoFit/>
          </a:bodyPr>
          <a:lstStyle/>
          <a:p>
            <a:pPr>
              <a:lnSpc>
                <a:spcPct val="90000"/>
              </a:lnSpc>
            </a:pPr>
            <a:r>
              <a:rPr lang="en-US" sz="2400" dirty="0"/>
              <a:t>neural networks</a:t>
            </a:r>
          </a:p>
        </p:txBody>
      </p:sp>
      <p:sp>
        <p:nvSpPr>
          <p:cNvPr id="26" name="TextBox 25"/>
          <p:cNvSpPr txBox="1"/>
          <p:nvPr/>
        </p:nvSpPr>
        <p:spPr>
          <a:xfrm>
            <a:off x="7574755" y="2658535"/>
            <a:ext cx="2634457" cy="433965"/>
          </a:xfrm>
          <a:prstGeom prst="rect">
            <a:avLst/>
          </a:prstGeom>
          <a:noFill/>
        </p:spPr>
        <p:txBody>
          <a:bodyPr wrap="square" rtlCol="0">
            <a:spAutoFit/>
          </a:bodyPr>
          <a:lstStyle/>
          <a:p>
            <a:pPr>
              <a:lnSpc>
                <a:spcPct val="90000"/>
              </a:lnSpc>
            </a:pPr>
            <a:r>
              <a:rPr lang="en-US" sz="2400" dirty="0"/>
              <a:t>traditional learners</a:t>
            </a:r>
          </a:p>
        </p:txBody>
      </p:sp>
      <p:sp>
        <p:nvSpPr>
          <p:cNvPr id="30" name="TextBox 29"/>
          <p:cNvSpPr txBox="1"/>
          <p:nvPr/>
        </p:nvSpPr>
        <p:spPr>
          <a:xfrm>
            <a:off x="91544" y="6438233"/>
            <a:ext cx="11108267" cy="369332"/>
          </a:xfrm>
          <a:prstGeom prst="rect">
            <a:avLst/>
          </a:prstGeom>
          <a:noFill/>
        </p:spPr>
        <p:txBody>
          <a:bodyPr wrap="square" rtlCol="0">
            <a:spAutoFit/>
          </a:bodyPr>
          <a:lstStyle/>
          <a:p>
            <a:r>
              <a:rPr lang="en-US" b="1" dirty="0">
                <a:hlinkClick r:id="rId3"/>
              </a:rPr>
              <a:t>Revisiting Unreasonable Effectiveness of Data in Deep Learning Era, Google</a:t>
            </a:r>
            <a:endParaRPr lang="en-US" b="1" dirty="0"/>
          </a:p>
        </p:txBody>
      </p:sp>
    </p:spTree>
    <p:extLst>
      <p:ext uri="{BB962C8B-B14F-4D97-AF65-F5344CB8AC3E}">
        <p14:creationId xmlns:p14="http://schemas.microsoft.com/office/powerpoint/2010/main" val="493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Capacity of Neural Networks – Universal Function </a:t>
            </a:r>
            <a:r>
              <a:rPr lang="en-US" dirty="0" err="1"/>
              <a:t>Approximators</a:t>
            </a:r>
            <a:endParaRPr lang="en-US" dirty="0"/>
          </a:p>
        </p:txBody>
      </p:sp>
      <p:sp>
        <p:nvSpPr>
          <p:cNvPr id="3" name="Content Placeholder 2"/>
          <p:cNvSpPr>
            <a:spLocks noGrp="1"/>
          </p:cNvSpPr>
          <p:nvPr>
            <p:ph idx="1"/>
          </p:nvPr>
        </p:nvSpPr>
        <p:spPr>
          <a:xfrm>
            <a:off x="1522414" y="1905000"/>
            <a:ext cx="4419598" cy="4267200"/>
          </a:xfrm>
        </p:spPr>
        <p:txBody>
          <a:bodyPr>
            <a:normAutofit lnSpcReduction="10000"/>
          </a:bodyPr>
          <a:lstStyle/>
          <a:p>
            <a:pPr>
              <a:lnSpc>
                <a:spcPct val="100000"/>
              </a:lnSpc>
              <a:spcBef>
                <a:spcPts val="0"/>
              </a:spcBef>
              <a:buSzTx/>
            </a:pPr>
            <a:r>
              <a:rPr lang="en-US" dirty="0"/>
              <a:t>Even with a single hidden unit, a neural network can approximate any continuous function arbitrarily well.</a:t>
            </a:r>
          </a:p>
          <a:p>
            <a:pPr>
              <a:lnSpc>
                <a:spcPct val="100000"/>
              </a:lnSpc>
              <a:spcBef>
                <a:spcPts val="0"/>
              </a:spcBef>
              <a:buSzTx/>
            </a:pPr>
            <a:r>
              <a:rPr lang="en-US" dirty="0"/>
              <a:t>Universal approximation theorem (</a:t>
            </a:r>
            <a:r>
              <a:rPr lang="en-US" dirty="0" err="1"/>
              <a:t>Hornik</a:t>
            </a:r>
            <a:r>
              <a:rPr lang="en-US" dirty="0"/>
              <a:t>, 1991)</a:t>
            </a:r>
          </a:p>
          <a:p>
            <a:pPr>
              <a:lnSpc>
                <a:spcPct val="100000"/>
              </a:lnSpc>
              <a:spcBef>
                <a:spcPts val="0"/>
              </a:spcBef>
              <a:buSzTx/>
            </a:pPr>
            <a:r>
              <a:rPr lang="en-US" dirty="0"/>
              <a:t>Radford Neal (1996) shows that such a network converges to a Gaussian process prior over functions. </a:t>
            </a:r>
          </a:p>
          <a:p>
            <a:pPr>
              <a:lnSpc>
                <a:spcPct val="100000"/>
              </a:lnSpc>
              <a:spcBef>
                <a:spcPts val="0"/>
              </a:spcBef>
              <a:buSzTx/>
            </a:pPr>
            <a:r>
              <a:rPr lang="en-US" dirty="0"/>
              <a:t>So what? Is there an actual learning algorithm?</a:t>
            </a:r>
          </a:p>
        </p:txBody>
      </p:sp>
      <p:pic>
        <p:nvPicPr>
          <p:cNvPr id="4" name="Picture 3"/>
          <p:cNvPicPr>
            <a:picLocks noChangeAspect="1"/>
          </p:cNvPicPr>
          <p:nvPr/>
        </p:nvPicPr>
        <p:blipFill>
          <a:blip r:embed="rId3"/>
          <a:stretch>
            <a:fillRect/>
          </a:stretch>
        </p:blipFill>
        <p:spPr>
          <a:xfrm>
            <a:off x="6295892" y="1657058"/>
            <a:ext cx="4089662" cy="2426283"/>
          </a:xfrm>
          <a:prstGeom prst="rect">
            <a:avLst/>
          </a:prstGeom>
        </p:spPr>
      </p:pic>
      <p:pic>
        <p:nvPicPr>
          <p:cNvPr id="5" name="Picture 4"/>
          <p:cNvPicPr>
            <a:picLocks noChangeAspect="1"/>
          </p:cNvPicPr>
          <p:nvPr/>
        </p:nvPicPr>
        <p:blipFill>
          <a:blip r:embed="rId4"/>
          <a:stretch>
            <a:fillRect/>
          </a:stretch>
        </p:blipFill>
        <p:spPr>
          <a:xfrm>
            <a:off x="6295892" y="4267200"/>
            <a:ext cx="5437315" cy="2472266"/>
          </a:xfrm>
          <a:prstGeom prst="rect">
            <a:avLst/>
          </a:prstGeom>
        </p:spPr>
      </p:pic>
      <p:sp>
        <p:nvSpPr>
          <p:cNvPr id="6" name="TextBox 5"/>
          <p:cNvSpPr txBox="1"/>
          <p:nvPr/>
        </p:nvSpPr>
        <p:spPr>
          <a:xfrm>
            <a:off x="6295892" y="3791723"/>
            <a:ext cx="1600200" cy="291618"/>
          </a:xfrm>
          <a:prstGeom prst="rect">
            <a:avLst/>
          </a:prstGeom>
          <a:noFill/>
        </p:spPr>
        <p:txBody>
          <a:bodyPr wrap="square" rtlCol="0">
            <a:spAutoFit/>
          </a:bodyPr>
          <a:lstStyle/>
          <a:p>
            <a:pPr>
              <a:lnSpc>
                <a:spcPct val="90000"/>
              </a:lnSpc>
            </a:pPr>
            <a:r>
              <a:rPr lang="en-US" sz="1400" dirty="0">
                <a:solidFill>
                  <a:schemeClr val="bg1"/>
                </a:solidFill>
              </a:rPr>
              <a:t>Pascal </a:t>
            </a:r>
            <a:r>
              <a:rPr lang="en-US" sz="1400" dirty="0" err="1">
                <a:solidFill>
                  <a:schemeClr val="bg1"/>
                </a:solidFill>
              </a:rPr>
              <a:t>Vicent</a:t>
            </a:r>
            <a:endParaRPr lang="en-US" sz="1400" dirty="0">
              <a:solidFill>
                <a:schemeClr val="bg1"/>
              </a:solidFill>
            </a:endParaRPr>
          </a:p>
        </p:txBody>
      </p:sp>
    </p:spTree>
    <p:extLst>
      <p:ext uri="{BB962C8B-B14F-4D97-AF65-F5344CB8AC3E}">
        <p14:creationId xmlns:p14="http://schemas.microsoft.com/office/powerpoint/2010/main" val="4382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AI, Representation Learning, and Deep Learning</a:t>
            </a:r>
          </a:p>
          <a:p>
            <a:r>
              <a:rPr lang="en-US" dirty="0"/>
              <a:t>Microsoft Cognitive Toolkit</a:t>
            </a:r>
          </a:p>
          <a:p>
            <a:r>
              <a:rPr lang="en-US" dirty="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dirty="0">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pooling for translation invariance </a:t>
            </a:r>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p:nvPr>
        </p:nvSpPr>
        <p:spPr>
          <a:xfrm>
            <a:off x="1522414" y="274638"/>
            <a:ext cx="9143998" cy="1020762"/>
          </a:xfrm>
        </p:spPr>
        <p:txBody>
          <a:bodyPr/>
          <a:lstStyle/>
          <a:p>
            <a:r>
              <a:rPr lang="en-US" dirty="0"/>
              <a:t>Learning Hierarchies with CNNs</a:t>
            </a:r>
          </a:p>
        </p:txBody>
      </p:sp>
      <p:sp>
        <p:nvSpPr>
          <p:cNvPr id="5" name="Title 1"/>
          <p:cNvSpPr>
            <a:spLocks noGrp="1"/>
          </p:cNvSpPr>
          <p:nvPr>
            <p:ph type="title"/>
          </p:nvPr>
        </p:nvSpPr>
        <p:spPr>
          <a:xfrm>
            <a:off x="1522414" y="274638"/>
            <a:ext cx="9143998" cy="1020762"/>
          </a:xfrm>
        </p:spPr>
        <p:txBody>
          <a:bodyPr/>
          <a:lstStyle/>
          <a:p>
            <a:r>
              <a:rPr lang="en-US" dirty="0"/>
              <a:t>Learning Hierarchies with CNNs</a:t>
            </a:r>
          </a:p>
        </p:txBody>
      </p:sp>
    </p:spTree>
    <p:extLst>
      <p:ext uri="{BB962C8B-B14F-4D97-AF65-F5344CB8AC3E}">
        <p14:creationId xmlns:p14="http://schemas.microsoft.com/office/powerpoint/2010/main" val="11320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656012" y="3809312"/>
            <a:ext cx="8371167" cy="2761690"/>
          </a:xfrm>
          <a:prstGeom prst="rect">
            <a:avLst/>
          </a:prstGeom>
        </p:spPr>
      </p:pic>
      <p:sp>
        <p:nvSpPr>
          <p:cNvPr id="8" name="TextBox 7"/>
          <p:cNvSpPr txBox="1"/>
          <p:nvPr/>
        </p:nvSpPr>
        <p:spPr>
          <a:xfrm>
            <a:off x="4799012" y="3809312"/>
            <a:ext cx="2000250" cy="369332"/>
          </a:xfrm>
          <a:prstGeom prst="rect">
            <a:avLst/>
          </a:prstGeom>
          <a:noFill/>
        </p:spPr>
        <p:txBody>
          <a:bodyPr wrap="square" rtlCol="0">
            <a:spAutoFit/>
          </a:bodyPr>
          <a:lstStyle/>
          <a:p>
            <a:r>
              <a:rPr lang="en-US" dirty="0" err="1">
                <a:solidFill>
                  <a:schemeClr val="bg1"/>
                </a:solidFill>
                <a:latin typeface="Segoe UI Semilight" panose="020B0402040204020203" pitchFamily="34" charset="0"/>
                <a:cs typeface="Segoe UI Semilight" panose="020B0402040204020203" pitchFamily="34" charset="0"/>
              </a:rPr>
              <a:t>AlexNet</a:t>
            </a:r>
            <a:r>
              <a:rPr lang="en-US" dirty="0">
                <a:solidFill>
                  <a:schemeClr val="bg1"/>
                </a:solidFill>
                <a:latin typeface="Segoe UI Semilight" panose="020B0402040204020203" pitchFamily="34" charset="0"/>
                <a:cs typeface="Segoe UI Semilight" panose="020B0402040204020203" pitchFamily="34" charset="0"/>
              </a:rPr>
              <a:t>, 2012</a:t>
            </a: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p>
        </p:txBody>
      </p:sp>
      <p:grpSp>
        <p:nvGrpSpPr>
          <p:cNvPr id="5" name="Group 4"/>
          <p:cNvGrpSpPr/>
          <p:nvPr/>
        </p:nvGrpSpPr>
        <p:grpSpPr>
          <a:xfrm>
            <a:off x="10063165" y="6037389"/>
            <a:ext cx="1816100" cy="567479"/>
            <a:chOff x="8453263" y="4428444"/>
            <a:chExt cx="1816100" cy="567479"/>
          </a:xfrm>
        </p:grpSpPr>
        <p:sp>
          <p:nvSpPr>
            <p:cNvPr id="2" name="Left Brace 1"/>
            <p:cNvSpPr/>
            <p:nvPr/>
          </p:nvSpPr>
          <p:spPr>
            <a:xfrm rot="16200000">
              <a:off x="9157593" y="3877444"/>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3263" y="4626591"/>
              <a:ext cx="1816100" cy="369332"/>
            </a:xfrm>
            <a:prstGeom prst="rect">
              <a:avLst/>
            </a:prstGeom>
            <a:noFill/>
          </p:spPr>
          <p:txBody>
            <a:bodyPr wrap="square" rtlCol="0">
              <a:spAutoFit/>
            </a:bodyPr>
            <a:lstStyle/>
            <a:p>
              <a:r>
                <a:rPr lang="en-US" dirty="0">
                  <a:solidFill>
                    <a:srgbClr val="C00000"/>
                  </a:solidFill>
                </a:rPr>
                <a:t>90% parameters</a:t>
              </a:r>
            </a:p>
          </p:txBody>
        </p:sp>
      </p:grpSp>
      <p:pic>
        <p:nvPicPr>
          <p:cNvPr id="10" name="Picture 9"/>
          <p:cNvPicPr/>
          <p:nvPr/>
        </p:nvPicPr>
        <p:blipFill>
          <a:blip r:embed="rId4"/>
          <a:stretch>
            <a:fillRect/>
          </a:stretch>
        </p:blipFill>
        <p:spPr>
          <a:xfrm>
            <a:off x="303212" y="1645811"/>
            <a:ext cx="7924800" cy="2119716"/>
          </a:xfrm>
          <a:prstGeom prst="rect">
            <a:avLst/>
          </a:prstGeom>
        </p:spPr>
      </p:pic>
      <p:sp>
        <p:nvSpPr>
          <p:cNvPr id="11" name="TextBox 10"/>
          <p:cNvSpPr txBox="1"/>
          <p:nvPr/>
        </p:nvSpPr>
        <p:spPr>
          <a:xfrm>
            <a:off x="6075892" y="1679678"/>
            <a:ext cx="2000250" cy="369332"/>
          </a:xfrm>
          <a:prstGeom prst="rect">
            <a:avLst/>
          </a:prstGeom>
          <a:noFill/>
        </p:spPr>
        <p:txBody>
          <a:bodyPr wrap="square" rtlCol="0">
            <a:spAutoFit/>
          </a:bodyPr>
          <a:lstStyle/>
          <a:p>
            <a:r>
              <a:rPr lang="en-US" dirty="0">
                <a:solidFill>
                  <a:schemeClr val="bg1"/>
                </a:solidFill>
                <a:latin typeface="Segoe UI Semilight" panose="020B0402040204020203" pitchFamily="34" charset="0"/>
                <a:cs typeface="Segoe UI Semilight" panose="020B0402040204020203" pitchFamily="34" charset="0"/>
              </a:rPr>
              <a:t>LeCun et al., 1998</a:t>
            </a:r>
          </a:p>
        </p:txBody>
      </p:sp>
      <p:sp>
        <p:nvSpPr>
          <p:cNvPr id="12" name="Title 1"/>
          <p:cNvSpPr>
            <a:spLocks noGrp="1"/>
          </p:cNvSpPr>
          <p:nvPr>
            <p:ph type="title"/>
          </p:nvPr>
        </p:nvSpPr>
        <p:spPr>
          <a:xfrm>
            <a:off x="1522414" y="274638"/>
            <a:ext cx="9143998" cy="1020762"/>
          </a:xfrm>
        </p:spPr>
        <p:txBody>
          <a:bodyPr/>
          <a:lstStyle/>
          <a:p>
            <a:r>
              <a:rPr lang="en-US" dirty="0"/>
              <a:t>Deep Convolutions</a:t>
            </a:r>
          </a:p>
        </p:txBody>
      </p:sp>
      <p:sp>
        <p:nvSpPr>
          <p:cNvPr id="4" name="Title 1"/>
          <p:cNvSpPr>
            <a:spLocks noGrp="1"/>
          </p:cNvSpPr>
          <p:nvPr>
            <p:ph type="title"/>
          </p:nvPr>
        </p:nvSpPr>
        <p:spPr>
          <a:xfrm>
            <a:off x="1522414" y="274638"/>
            <a:ext cx="9143998" cy="1020762"/>
          </a:xfrm>
        </p:spPr>
        <p:txBody>
          <a:bodyPr/>
          <a:lstStyle/>
          <a:p>
            <a:r>
              <a:rPr lang="en-US" dirty="0"/>
              <a:t>Deep Convolutions</a:t>
            </a:r>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a:t>
            </a:r>
          </a:p>
        </p:txBody>
      </p:sp>
      <p:pic>
        <p:nvPicPr>
          <p:cNvPr id="5" name="Content Placeholder 4"/>
          <p:cNvPicPr>
            <a:picLocks noGrp="1" noChangeAspect="1"/>
          </p:cNvPicPr>
          <p:nvPr>
            <p:ph idx="1"/>
          </p:nvPr>
        </p:nvPicPr>
        <p:blipFill>
          <a:blip r:embed="rId3"/>
          <a:stretch>
            <a:fillRect/>
          </a:stretch>
        </p:blipFill>
        <p:spPr>
          <a:xfrm>
            <a:off x="1522413" y="2039482"/>
            <a:ext cx="9144000" cy="3998235"/>
          </a:xfrm>
          <a:prstGeom prst="rect">
            <a:avLst/>
          </a:prstGeom>
        </p:spPr>
      </p:pic>
    </p:spTree>
    <p:extLst>
      <p:ext uri="{BB962C8B-B14F-4D97-AF65-F5344CB8AC3E}">
        <p14:creationId xmlns:p14="http://schemas.microsoft.com/office/powerpoint/2010/main" val="1551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Deep Learning Frameworks</a:t>
            </a:r>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Frameworks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2669316"/>
              </p:ext>
            </p:extLst>
          </p:nvPr>
        </p:nvGraphicFramePr>
        <p:xfrm>
          <a:off x="1293812" y="1622213"/>
          <a:ext cx="9144000" cy="522732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929640">
                <a:tc>
                  <a:txBody>
                    <a:bodyPr/>
                    <a:lstStyle/>
                    <a:p>
                      <a:r>
                        <a:rPr lang="en-US" dirty="0"/>
                        <a:t>Framework</a:t>
                      </a:r>
                    </a:p>
                  </a:txBody>
                  <a:tcPr/>
                </a:tc>
                <a:tc>
                  <a:txBody>
                    <a:bodyPr/>
                    <a:lstStyle/>
                    <a:p>
                      <a:r>
                        <a:rPr lang="en-US" dirty="0"/>
                        <a:t>Definition</a:t>
                      </a:r>
                    </a:p>
                  </a:txBody>
                  <a:tcPr/>
                </a:tc>
                <a:tc>
                  <a:txBody>
                    <a:bodyPr/>
                    <a:lstStyle/>
                    <a:p>
                      <a:r>
                        <a:rPr lang="en-US" dirty="0"/>
                        <a:t>Sponsor</a:t>
                      </a:r>
                    </a:p>
                  </a:txBody>
                  <a:tcPr/>
                </a:tc>
                <a:tc>
                  <a:txBody>
                    <a:bodyPr/>
                    <a:lstStyle/>
                    <a:p>
                      <a:r>
                        <a:rPr lang="en-US" dirty="0"/>
                        <a:t>Additional APIs</a:t>
                      </a:r>
                    </a:p>
                  </a:txBody>
                  <a:tcPr/>
                </a:tc>
                <a:extLst>
                  <a:ext uri="{0D108BD9-81ED-4DB2-BD59-A6C34878D82A}">
                    <a16:rowId xmlns:a16="http://schemas.microsoft.com/office/drawing/2014/main" val="10000"/>
                  </a:ext>
                </a:extLst>
              </a:tr>
              <a:tr h="777240">
                <a:tc>
                  <a:txBody>
                    <a:bodyPr/>
                    <a:lstStyle/>
                    <a:p>
                      <a:r>
                        <a:rPr lang="en-US" dirty="0">
                          <a:solidFill>
                            <a:schemeClr val="tx1">
                              <a:lumMod val="95000"/>
                            </a:schemeClr>
                          </a:solidFill>
                          <a:hlinkClick r:id="rId3"/>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Microsoft</a:t>
                      </a:r>
                    </a:p>
                  </a:txBody>
                  <a:tcPr>
                    <a:solidFill>
                      <a:schemeClr val="accent1">
                        <a:alpha val="40000"/>
                      </a:schemeClr>
                    </a:solidFill>
                  </a:tcPr>
                </a:tc>
                <a:tc>
                  <a:txBody>
                    <a:bodyPr/>
                    <a:lstStyle/>
                    <a:p>
                      <a:r>
                        <a:rPr lang="en-US" dirty="0" err="1">
                          <a:solidFill>
                            <a:schemeClr val="tx1">
                              <a:lumMod val="95000"/>
                            </a:schemeClr>
                          </a:solidFill>
                        </a:rPr>
                        <a:t>Brainscript</a:t>
                      </a:r>
                      <a:r>
                        <a:rPr lang="en-US" dirty="0">
                          <a:solidFill>
                            <a:schemeClr val="tx1">
                              <a:lumMod val="95000"/>
                            </a:schemeClr>
                          </a:solidFill>
                        </a:rPr>
                        <a:t>,</a:t>
                      </a:r>
                      <a:r>
                        <a:rPr lang="en-US" baseline="0" dirty="0">
                          <a:solidFill>
                            <a:schemeClr val="tx1">
                              <a:lumMod val="95000"/>
                            </a:schemeClr>
                          </a:solidFill>
                        </a:rPr>
                        <a:t> Python, </a:t>
                      </a:r>
                      <a:r>
                        <a:rPr lang="en-US" baseline="0" dirty="0" err="1">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1"/>
                  </a:ext>
                </a:extLst>
              </a:tr>
              <a:tr h="777240">
                <a:tc>
                  <a:txBody>
                    <a:bodyPr/>
                    <a:lstStyle/>
                    <a:p>
                      <a:r>
                        <a:rPr lang="en-US" dirty="0" err="1">
                          <a:solidFill>
                            <a:schemeClr val="tx1">
                              <a:lumMod val="95000"/>
                            </a:schemeClr>
                          </a:solidFill>
                          <a:hlinkClick r:id="rId4"/>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Google</a:t>
                      </a:r>
                    </a:p>
                  </a:txBody>
                  <a:tcPr>
                    <a:solidFill>
                      <a:schemeClr val="accent1">
                        <a:alpha val="40000"/>
                      </a:schemeClr>
                    </a:solidFill>
                  </a:tcPr>
                </a:tc>
                <a:tc>
                  <a:txBody>
                    <a:bodyPr/>
                    <a:lstStyle/>
                    <a:p>
                      <a:r>
                        <a:rPr lang="en-US" dirty="0">
                          <a:solidFill>
                            <a:schemeClr val="tx1">
                              <a:lumMod val="95000"/>
                            </a:schemeClr>
                          </a:solidFill>
                          <a:hlinkClick r:id="rId5"/>
                        </a:rPr>
                        <a:t>Keras</a:t>
                      </a:r>
                      <a:r>
                        <a:rPr lang="en-US" dirty="0">
                          <a:solidFill>
                            <a:schemeClr val="tx1">
                              <a:lumMod val="95000"/>
                            </a:schemeClr>
                          </a:solidFill>
                        </a:rPr>
                        <a:t>, </a:t>
                      </a:r>
                      <a:r>
                        <a:rPr lang="en-US" dirty="0">
                          <a:solidFill>
                            <a:schemeClr val="tx1">
                              <a:lumMod val="95000"/>
                            </a:schemeClr>
                          </a:solidFill>
                          <a:hlinkClick r:id="rId6"/>
                        </a:rPr>
                        <a:t>TFSlim</a:t>
                      </a:r>
                      <a:r>
                        <a:rPr lang="en-US" dirty="0">
                          <a:solidFill>
                            <a:schemeClr val="tx1">
                              <a:lumMod val="95000"/>
                            </a:schemeClr>
                          </a:solidFill>
                        </a:rPr>
                        <a:t>, </a:t>
                      </a:r>
                      <a:r>
                        <a:rPr lang="en-US" dirty="0">
                          <a:solidFill>
                            <a:schemeClr val="tx1">
                              <a:lumMod val="95000"/>
                            </a:schemeClr>
                          </a:solidFill>
                          <a:hlinkClick r:id="rId7"/>
                        </a:rPr>
                        <a:t>TF Estimators</a:t>
                      </a:r>
                      <a:r>
                        <a:rPr lang="en-US" dirty="0">
                          <a:solidFill>
                            <a:schemeClr val="tx1">
                              <a:lumMod val="95000"/>
                            </a:schemeClr>
                          </a:solidFill>
                        </a:rPr>
                        <a:t>,</a:t>
                      </a:r>
                      <a:r>
                        <a:rPr lang="en-US" baseline="0" dirty="0">
                          <a:solidFill>
                            <a:schemeClr val="tx1">
                              <a:lumMod val="95000"/>
                            </a:schemeClr>
                          </a:solidFill>
                        </a:rPr>
                        <a:t> </a:t>
                      </a:r>
                      <a:r>
                        <a:rPr lang="en-US" dirty="0" err="1">
                          <a:solidFill>
                            <a:schemeClr val="tx1">
                              <a:lumMod val="95000"/>
                            </a:schemeClr>
                          </a:solidFill>
                          <a:hlinkClick r:id="rId8"/>
                        </a:rPr>
                        <a:t>TFLearn</a:t>
                      </a:r>
                      <a:r>
                        <a:rPr lang="en-US" dirty="0">
                          <a:solidFill>
                            <a:schemeClr val="tx1">
                              <a:lumMod val="95000"/>
                            </a:schemeClr>
                          </a:solidFill>
                        </a:rPr>
                        <a:t>, </a:t>
                      </a:r>
                      <a:r>
                        <a:rPr lang="en-US" dirty="0">
                          <a:solidFill>
                            <a:schemeClr val="tx1">
                              <a:lumMod val="95000"/>
                            </a:schemeClr>
                          </a:solidFill>
                          <a:hlinkClick r:id="rId9"/>
                        </a:rPr>
                        <a:t>Sonnet</a:t>
                      </a:r>
                      <a:r>
                        <a:rPr lang="en-US" dirty="0">
                          <a:solidFill>
                            <a:schemeClr val="tx1">
                              <a:lumMod val="95000"/>
                            </a:schemeClr>
                          </a:solidFill>
                        </a:rPr>
                        <a:t>, </a:t>
                      </a:r>
                      <a:r>
                        <a:rPr lang="is-IS" dirty="0">
                          <a:solidFill>
                            <a:schemeClr val="tx1">
                              <a:lumMod val="95000"/>
                            </a:schemeClr>
                          </a:solidFill>
                          <a:hlinkClick r:id="rId10"/>
                        </a:rPr>
                        <a:t>Tensor2Tensor</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2"/>
                  </a:ext>
                </a:extLst>
              </a:tr>
              <a:tr h="777240">
                <a:tc>
                  <a:txBody>
                    <a:bodyPr/>
                    <a:lstStyle/>
                    <a:p>
                      <a:r>
                        <a:rPr lang="en-US" dirty="0">
                          <a:solidFill>
                            <a:schemeClr val="tx1">
                              <a:lumMod val="95000"/>
                            </a:schemeClr>
                          </a:solidFill>
                        </a:rPr>
                        <a:t>Caffe2</a:t>
                      </a:r>
                    </a:p>
                  </a:txBody>
                  <a:tcPr>
                    <a:solidFill>
                      <a:schemeClr val="accent1">
                        <a:alpha val="40000"/>
                      </a:schemeClr>
                    </a:solidFill>
                  </a:tcPr>
                </a:tc>
                <a:tc>
                  <a:txBody>
                    <a:bodyPr/>
                    <a:lstStyle/>
                    <a:p>
                      <a:r>
                        <a:rPr lang="en-US" dirty="0">
                          <a:solidFill>
                            <a:schemeClr val="tx1">
                              <a:lumMod val="95000"/>
                            </a:schemeClr>
                          </a:solidFill>
                        </a:rPr>
                        <a:t>Static Computational</a:t>
                      </a:r>
                      <a:r>
                        <a:rPr lang="en-US" baseline="0" dirty="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Facebook</a:t>
                      </a: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3"/>
                  </a:ext>
                </a:extLst>
              </a:tr>
              <a:tr h="777240">
                <a:tc>
                  <a:txBody>
                    <a:bodyPr/>
                    <a:lstStyle/>
                    <a:p>
                      <a:r>
                        <a:rPr lang="en-US" dirty="0" err="1">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Dynamic, Define and Run</a:t>
                      </a:r>
                    </a:p>
                  </a:txBody>
                  <a:tcPr>
                    <a:solidFill>
                      <a:schemeClr val="accent1">
                        <a:alpha val="40000"/>
                      </a:schemeClr>
                    </a:solidFill>
                  </a:tcPr>
                </a:tc>
                <a:tc>
                  <a:txBody>
                    <a:bodyPr/>
                    <a:lstStyle/>
                    <a:p>
                      <a:r>
                        <a:rPr lang="en-US" dirty="0">
                          <a:solidFill>
                            <a:schemeClr val="tx1">
                              <a:lumMod val="95000"/>
                            </a:schemeClr>
                          </a:solidFill>
                        </a:rPr>
                        <a:t>Facebook</a:t>
                      </a: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4"/>
                  </a:ext>
                </a:extLst>
              </a:tr>
              <a:tr h="777240">
                <a:tc>
                  <a:txBody>
                    <a:bodyPr/>
                    <a:lstStyle/>
                    <a:p>
                      <a:r>
                        <a:rPr lang="en-US" dirty="0" err="1">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Static Computational Graph</a:t>
                      </a:r>
                    </a:p>
                  </a:txBody>
                  <a:tcPr>
                    <a:solidFill>
                      <a:schemeClr val="accent1">
                        <a:alpha val="40000"/>
                      </a:schemeClr>
                    </a:solidFill>
                  </a:tcPr>
                </a:tc>
                <a:tc>
                  <a:txBody>
                    <a:bodyPr/>
                    <a:lstStyle/>
                    <a:p>
                      <a:r>
                        <a:rPr lang="en-US" dirty="0">
                          <a:solidFill>
                            <a:schemeClr val="tx1">
                              <a:lumMod val="95000"/>
                            </a:schemeClr>
                          </a:solidFill>
                        </a:rPr>
                        <a:t>Apache,</a:t>
                      </a:r>
                      <a:r>
                        <a:rPr lang="en-US" baseline="0" dirty="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a:solidFill>
                            <a:schemeClr val="tx1">
                              <a:lumMod val="95000"/>
                            </a:schemeClr>
                          </a:solidFill>
                        </a:rPr>
                        <a:t>Gluon, </a:t>
                      </a:r>
                      <a:r>
                        <a:rPr lang="en-US" dirty="0" err="1">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Representations</a:t>
            </a:r>
          </a:p>
        </p:txBody>
      </p:sp>
      <p:pic>
        <p:nvPicPr>
          <p:cNvPr id="4" name="Content Placeholder 3"/>
          <p:cNvPicPr>
            <a:picLocks noGrp="1" noChangeAspect="1"/>
          </p:cNvPicPr>
          <p:nvPr>
            <p:ph idx="1"/>
          </p:nvPr>
        </p:nvPicPr>
        <p:blipFill>
          <a:blip r:embed="rId3"/>
          <a:stretch>
            <a:fillRect/>
          </a:stretch>
        </p:blipFill>
        <p:spPr>
          <a:xfrm>
            <a:off x="1370012" y="1828800"/>
            <a:ext cx="9144000" cy="2967789"/>
          </a:xfrm>
          <a:prstGeom prst="rect">
            <a:avLst/>
          </a:prstGeom>
        </p:spPr>
      </p:pic>
      <p:sp>
        <p:nvSpPr>
          <p:cNvPr id="6" name="TextBox 5"/>
          <p:cNvSpPr txBox="1"/>
          <p:nvPr/>
        </p:nvSpPr>
        <p:spPr>
          <a:xfrm>
            <a:off x="2971032" y="5296122"/>
            <a:ext cx="3991798" cy="433965"/>
          </a:xfrm>
          <a:prstGeom prst="rect">
            <a:avLst/>
          </a:prstGeom>
          <a:noFill/>
        </p:spPr>
        <p:txBody>
          <a:bodyPr wrap="none" rtlCol="0">
            <a:spAutoFit/>
          </a:bodyPr>
          <a:lstStyle/>
          <a:p>
            <a:pPr>
              <a:lnSpc>
                <a:spcPct val="90000"/>
              </a:lnSpc>
            </a:pPr>
            <a:r>
              <a:rPr lang="en-US" sz="2400" dirty="0">
                <a:hlinkClick r:id="rId4"/>
              </a:rPr>
              <a:t>https://</a:t>
            </a:r>
            <a:r>
              <a:rPr lang="en-US" sz="2400" dirty="0" err="1">
                <a:hlinkClick r:id="rId4"/>
              </a:rPr>
              <a:t>github.com</a:t>
            </a:r>
            <a:r>
              <a:rPr lang="en-US" sz="2400" dirty="0">
                <a:hlinkClick r:id="rId4"/>
              </a:rPr>
              <a:t>/</a:t>
            </a:r>
            <a:r>
              <a:rPr lang="en-US" sz="2400" dirty="0" err="1">
                <a:hlinkClick r:id="rId4"/>
              </a:rPr>
              <a:t>onnx</a:t>
            </a:r>
            <a:r>
              <a:rPr lang="en-US" sz="2400" dirty="0">
                <a:hlinkClick r:id="rId4"/>
              </a:rPr>
              <a:t>/</a:t>
            </a:r>
            <a:r>
              <a:rPr lang="en-US" sz="2400" dirty="0" err="1">
                <a:hlinkClick r:id="rId4"/>
              </a:rPr>
              <a:t>onnx</a:t>
            </a:r>
            <a:endParaRPr lang="en-US" sz="2400" dirty="0"/>
          </a:p>
        </p:txBody>
      </p:sp>
    </p:spTree>
    <p:extLst>
      <p:ext uri="{BB962C8B-B14F-4D97-AF65-F5344CB8AC3E}">
        <p14:creationId xmlns:p14="http://schemas.microsoft.com/office/powerpoint/2010/main" val="129507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Brief History</a:t>
            </a:r>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a:t>What is the Microsoft Cognitive Toolkit</a:t>
            </a:r>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Cognitive Toolkit</a:t>
            </a:r>
          </a:p>
        </p:txBody>
      </p:sp>
      <p:sp>
        <p:nvSpPr>
          <p:cNvPr id="10" name="Content Placeholder 2">
            <a:extLst>
              <a:ext uri="{FF2B5EF4-FFF2-40B4-BE49-F238E27FC236}">
                <a16:creationId xmlns:a16="http://schemas.microsoft.com/office/drawing/2014/main"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3"/>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a16="http://schemas.microsoft.com/office/drawing/2014/main"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Windows + </a:t>
            </a:r>
            <a:r>
              <a:rPr lang="en-US" dirty="0" err="1"/>
              <a:t>nvidia-docker</a:t>
            </a:r>
            <a:endParaRPr lang="en-US" dirty="0"/>
          </a:p>
          <a:p>
            <a:r>
              <a:rPr lang="en-US" dirty="0"/>
              <a:t>New in v2.0 GA (Jun 2017):</a:t>
            </a:r>
          </a:p>
          <a:p>
            <a:pPr lvl="1"/>
            <a:r>
              <a:rPr lang="en-US" dirty="0" err="1"/>
              <a:t>Keras</a:t>
            </a:r>
            <a:r>
              <a:rPr lang="en-US" dirty="0"/>
              <a:t> backend support </a:t>
            </a:r>
          </a:p>
          <a:p>
            <a:pPr lvl="1"/>
            <a:r>
              <a:rPr lang="en-US" dirty="0"/>
              <a:t>Java + Spark bindings</a:t>
            </a:r>
          </a:p>
          <a:p>
            <a:pPr lvl="1"/>
            <a:r>
              <a:rPr lang="en-US" dirty="0"/>
              <a:t>Beta R bindings</a:t>
            </a:r>
          </a:p>
          <a:p>
            <a:pPr lvl="1"/>
            <a:r>
              <a:rPr lang="en-US" dirty="0"/>
              <a:t>Model compression (Fast </a:t>
            </a:r>
            <a:r>
              <a:rPr lang="en-US" dirty="0" err="1"/>
              <a:t>binarized</a:t>
            </a:r>
            <a:r>
              <a:rPr lang="en-US" dirty="0"/>
              <a:t> evaluation)</a:t>
            </a:r>
          </a:p>
          <a:p>
            <a:pPr lvl="1"/>
            <a:r>
              <a:rPr lang="en-US" dirty="0">
                <a:hlinkClick r:id="rId3"/>
              </a:rPr>
              <a:t>Cross-talk with </a:t>
            </a:r>
            <a:r>
              <a:rPr lang="en-US" dirty="0" err="1">
                <a:hlinkClick r:id="rId3"/>
              </a:rPr>
              <a:t>Tensorflow</a:t>
            </a:r>
            <a:r>
              <a:rPr lang="en-US" dirty="0">
                <a:hlinkClick r:id="rId3"/>
              </a:rPr>
              <a:t> and </a:t>
            </a:r>
            <a:r>
              <a:rPr lang="en-US" dirty="0" err="1">
                <a:hlinkClick r:id="rId3"/>
              </a:rPr>
              <a:t>Caffe</a:t>
            </a:r>
            <a:endParaRPr lang="en-US" dirty="0"/>
          </a:p>
          <a:p>
            <a:pPr lvl="1"/>
            <a:r>
              <a:rPr lang="en-US" dirty="0">
                <a:hlinkClick r:id="rId4"/>
              </a:rPr>
              <a:t>Reinforcement learning framework (beta)</a:t>
            </a:r>
            <a:endParaRPr lang="en-US" dirty="0"/>
          </a:p>
          <a:p>
            <a:r>
              <a:rPr lang="en-US" dirty="0"/>
              <a:t>Latest version: 2.1 (July 2017)</a:t>
            </a:r>
          </a:p>
          <a:p>
            <a:r>
              <a:rPr lang="en-US" dirty="0"/>
              <a:t>Fall Review plan (</a:t>
            </a:r>
            <a:r>
              <a:rPr lang="en-US" dirty="0">
                <a:hlinkClick r:id="rId5"/>
              </a:rPr>
              <a:t>https://github.com/Microsoft/CNTK/issues/2194)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a16="http://schemas.microsoft.com/office/drawing/2014/main"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444B-86A1-40EC-8A48-9FE8E9C7A916}"/>
              </a:ext>
            </a:extLst>
          </p:cNvPr>
          <p:cNvSpPr>
            <a:spLocks noGrp="1"/>
          </p:cNvSpPr>
          <p:nvPr>
            <p:ph type="title"/>
          </p:nvPr>
        </p:nvSpPr>
        <p:spPr/>
        <p:txBody>
          <a:bodyPr/>
          <a:lstStyle/>
          <a:p>
            <a:r>
              <a:rPr lang="en-US" dirty="0"/>
              <a:t>Cognitive Toolkit – Speed and Performance</a:t>
            </a:r>
          </a:p>
        </p:txBody>
      </p:sp>
      <p:graphicFrame>
        <p:nvGraphicFramePr>
          <p:cNvPr id="4" name="Content Placeholder 3">
            <a:extLst>
              <a:ext uri="{FF2B5EF4-FFF2-40B4-BE49-F238E27FC236}">
                <a16:creationId xmlns:a16="http://schemas.microsoft.com/office/drawing/2014/main"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a16="http://schemas.microsoft.com/office/drawing/2014/main" val="3668641878"/>
                    </a:ext>
                  </a:extLst>
                </a:gridCol>
                <a:gridCol w="1578327">
                  <a:extLst>
                    <a:ext uri="{9D8B030D-6E8A-4147-A177-3AD203B41FA5}">
                      <a16:colId xmlns:a16="http://schemas.microsoft.com/office/drawing/2014/main" val="3937841268"/>
                    </a:ext>
                  </a:extLst>
                </a:gridCol>
                <a:gridCol w="1925464">
                  <a:extLst>
                    <a:ext uri="{9D8B030D-6E8A-4147-A177-3AD203B41FA5}">
                      <a16:colId xmlns:a16="http://schemas.microsoft.com/office/drawing/2014/main" val="1820031210"/>
                    </a:ext>
                  </a:extLst>
                </a:gridCol>
                <a:gridCol w="1751895">
                  <a:extLst>
                    <a:ext uri="{9D8B030D-6E8A-4147-A177-3AD203B41FA5}">
                      <a16:colId xmlns:a16="http://schemas.microsoft.com/office/drawing/2014/main" val="1751053492"/>
                    </a:ext>
                  </a:extLst>
                </a:gridCol>
                <a:gridCol w="1751895">
                  <a:extLst>
                    <a:ext uri="{9D8B030D-6E8A-4147-A177-3AD203B41FA5}">
                      <a16:colId xmlns:a16="http://schemas.microsoft.com/office/drawing/2014/main" val="1096253776"/>
                    </a:ext>
                  </a:extLst>
                </a:gridCol>
                <a:gridCol w="1751895">
                  <a:extLst>
                    <a:ext uri="{9D8B030D-6E8A-4147-A177-3AD203B41FA5}">
                      <a16:colId xmlns:a16="http://schemas.microsoft.com/office/drawing/2014/main"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a16="http://schemas.microsoft.com/office/drawing/2014/main"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a16="http://schemas.microsoft.com/office/drawing/2014/main"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a16="http://schemas.microsoft.com/office/drawing/2014/main"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a16="http://schemas.microsoft.com/office/drawing/2014/main"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a16="http://schemas.microsoft.com/office/drawing/2014/main" val="4121171499"/>
                  </a:ext>
                </a:extLst>
              </a:tr>
            </a:tbl>
          </a:graphicData>
        </a:graphic>
      </p:graphicFrame>
      <p:sp>
        <p:nvSpPr>
          <p:cNvPr id="5" name="Rectangle 4">
            <a:extLst>
              <a:ext uri="{FF2B5EF4-FFF2-40B4-BE49-F238E27FC236}">
                <a16:creationId xmlns:a16="http://schemas.microsoft.com/office/drawing/2014/main"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a16="http://schemas.microsoft.com/office/drawing/2014/main"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4E24-566A-4D82-9D59-9CF92ED9BBD7}"/>
              </a:ext>
            </a:extLst>
          </p:cNvPr>
          <p:cNvSpPr>
            <a:spLocks noGrp="1"/>
          </p:cNvSpPr>
          <p:nvPr>
            <p:ph type="title"/>
          </p:nvPr>
        </p:nvSpPr>
        <p:spPr/>
        <p:txBody>
          <a:bodyPr/>
          <a:lstStyle/>
          <a:p>
            <a:r>
              <a:rPr lang="en-US" dirty="0"/>
              <a:t>Cognitive Toolkit – Production Ready</a:t>
            </a:r>
          </a:p>
        </p:txBody>
      </p:sp>
      <p:sp>
        <p:nvSpPr>
          <p:cNvPr id="3" name="Content Placeholder 2">
            <a:extLst>
              <a:ext uri="{FF2B5EF4-FFF2-40B4-BE49-F238E27FC236}">
                <a16:creationId xmlns:a16="http://schemas.microsoft.com/office/drawing/2014/main"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a:t>
            </a:r>
          </a:p>
        </p:txBody>
      </p:sp>
      <p:pic>
        <p:nvPicPr>
          <p:cNvPr id="4" name="Content Placeholder 3"/>
          <p:cNvPicPr>
            <a:picLocks noGrp="1" noChangeAspect="1"/>
          </p:cNvPicPr>
          <p:nvPr>
            <p:ph idx="1"/>
          </p:nvPr>
        </p:nvPicPr>
        <p:blipFill rotWithShape="1">
          <a:blip r:embed="rId3"/>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3"/>
          <a:stretch>
            <a:fillRect/>
          </a:stretch>
        </p:blipFill>
        <p:spPr>
          <a:xfrm>
            <a:off x="4875212" y="3132823"/>
            <a:ext cx="5603325" cy="3733644"/>
          </a:xfrm>
          <a:prstGeom prst="rect">
            <a:avLst/>
          </a:prstGeom>
        </p:spPr>
      </p:pic>
    </p:spTree>
    <p:extLst>
      <p:ext uri="{BB962C8B-B14F-4D97-AF65-F5344CB8AC3E}">
        <p14:creationId xmlns:p14="http://schemas.microsoft.com/office/powerpoint/2010/main" val="6973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Complex Environments</a:t>
            </a:r>
          </a:p>
        </p:txBody>
      </p:sp>
      <p:sp>
        <p:nvSpPr>
          <p:cNvPr id="3" name="Content Placeholder 2"/>
          <p:cNvSpPr>
            <a:spLocks noGrp="1"/>
          </p:cNvSpPr>
          <p:nvPr>
            <p:ph idx="1"/>
          </p:nvPr>
        </p:nvSpPr>
        <p:spPr/>
        <p:txBody>
          <a:bodyPr/>
          <a:lstStyle/>
          <a:p>
            <a:r>
              <a:rPr lang="en-US" b="1" dirty="0"/>
              <a:t>Goal</a:t>
            </a:r>
            <a:r>
              <a:rPr lang="en-US" dirty="0"/>
              <a:t>: produce systems that can learn and build intelligence from observations in complex environments</a:t>
            </a:r>
          </a:p>
          <a:p>
            <a:r>
              <a:rPr lang="en-US" b="1" dirty="0"/>
              <a:t>Learning</a:t>
            </a:r>
            <a:r>
              <a:rPr lang="en-US" dirty="0"/>
              <a:t>:</a:t>
            </a:r>
          </a:p>
          <a:p>
            <a:pPr lvl="1"/>
            <a:r>
              <a:rPr lang="en-US" dirty="0"/>
              <a:t>Acquisition of knowledge about the state of the world (</a:t>
            </a:r>
            <a:r>
              <a:rPr lang="en-US" dirty="0" err="1"/>
              <a:t>Kupfermann</a:t>
            </a:r>
            <a:r>
              <a:rPr lang="en-US" dirty="0"/>
              <a:t>, 1985)</a:t>
            </a:r>
          </a:p>
          <a:p>
            <a:pPr lvl="2"/>
            <a:r>
              <a:rPr lang="en-US" dirty="0"/>
              <a:t>Search and inference</a:t>
            </a:r>
          </a:p>
          <a:p>
            <a:pPr lvl="2"/>
            <a:r>
              <a:rPr lang="en-US" dirty="0"/>
              <a:t>Memorization?</a:t>
            </a:r>
          </a:p>
          <a:p>
            <a:pPr lvl="1"/>
            <a:r>
              <a:rPr lang="en-US" dirty="0"/>
              <a:t>Learning is an </a:t>
            </a:r>
            <a:r>
              <a:rPr lang="en-US" i="1" dirty="0"/>
              <a:t>adaptive</a:t>
            </a:r>
            <a:r>
              <a:rPr lang="en-US" dirty="0"/>
              <a:t> change in behavior caused by experience (Shepherd, 1988)</a:t>
            </a:r>
          </a:p>
          <a:p>
            <a:pPr lvl="2"/>
            <a:r>
              <a:rPr lang="en-US" dirty="0"/>
              <a:t>Stochastic environments</a:t>
            </a:r>
          </a:p>
          <a:p>
            <a:pPr lvl="2"/>
            <a:r>
              <a:rPr lang="en-US"/>
              <a:t>Empirical Inference</a:t>
            </a:r>
            <a:endParaRPr lang="en-US" dirty="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Cognition and the Brain</a:t>
            </a:r>
          </a:p>
        </p:txBody>
      </p:sp>
      <p:sp>
        <p:nvSpPr>
          <p:cNvPr id="3" name="Content Placeholder 2"/>
          <p:cNvSpPr>
            <a:spLocks noGrp="1"/>
          </p:cNvSpPr>
          <p:nvPr>
            <p:ph idx="1"/>
          </p:nvPr>
        </p:nvSpPr>
        <p:spPr>
          <a:xfrm>
            <a:off x="1522414" y="1905000"/>
            <a:ext cx="6324598" cy="4495800"/>
          </a:xfrm>
        </p:spPr>
        <p:txBody>
          <a:bodyPr>
            <a:normAutofit lnSpcReduction="10000"/>
          </a:bodyPr>
          <a:lstStyle/>
          <a:p>
            <a:r>
              <a:rPr lang="en-US" dirty="0"/>
              <a:t>“If the brain was simple enough to be understood - we would be too simple to understand it!” – Marvin Minsky</a:t>
            </a:r>
          </a:p>
          <a:p>
            <a:r>
              <a:rPr lang="en-US" dirty="0" err="1">
                <a:solidFill>
                  <a:srgbClr val="FF0000"/>
                </a:solidFill>
              </a:rPr>
              <a:t>Associationism</a:t>
            </a:r>
            <a:r>
              <a:rPr lang="en-US" dirty="0">
                <a:solidFill>
                  <a:srgbClr val="FF0000"/>
                </a:solidFill>
              </a:rPr>
              <a:t> </a:t>
            </a:r>
          </a:p>
          <a:p>
            <a:pPr lvl="1"/>
            <a:r>
              <a:rPr lang="en-US" dirty="0"/>
              <a:t> Humans learn through association</a:t>
            </a:r>
          </a:p>
          <a:p>
            <a:r>
              <a:rPr lang="en-US" dirty="0">
                <a:solidFill>
                  <a:srgbClr val="FF0000"/>
                </a:solidFill>
              </a:rPr>
              <a:t>400BC-1900AD</a:t>
            </a:r>
            <a:r>
              <a:rPr lang="en-US" dirty="0"/>
              <a:t>: Plato, David Hume, Ivan Pavlov</a:t>
            </a:r>
          </a:p>
          <a:p>
            <a:r>
              <a:rPr lang="en-US" dirty="0"/>
              <a:t>Mid 1800s: The brain is a mass of interconnected neurons</a:t>
            </a:r>
          </a:p>
          <a:p>
            <a:r>
              <a:rPr lang="en-US" dirty="0"/>
              <a:t>Many neurons connect in to each neuron </a:t>
            </a:r>
          </a:p>
          <a:p>
            <a:r>
              <a:rPr lang="en-US" dirty="0"/>
              <a:t>Each neuron connects out to many neurons</a:t>
            </a:r>
          </a:p>
        </p:txBody>
      </p:sp>
      <p:pic>
        <p:nvPicPr>
          <p:cNvPr id="4" name="Picture 3"/>
          <p:cNvPicPr>
            <a:picLocks noChangeAspect="1"/>
          </p:cNvPicPr>
          <p:nvPr/>
        </p:nvPicPr>
        <p:blipFill>
          <a:blip r:embed="rId3"/>
          <a:stretch>
            <a:fillRect/>
          </a:stretch>
        </p:blipFill>
        <p:spPr>
          <a:xfrm>
            <a:off x="7847012" y="4766296"/>
            <a:ext cx="2470150" cy="1405904"/>
          </a:xfrm>
          <a:prstGeom prst="rect">
            <a:avLst/>
          </a:prstGeom>
        </p:spPr>
      </p:pic>
    </p:spTree>
    <p:extLst>
      <p:ext uri="{BB962C8B-B14F-4D97-AF65-F5344CB8AC3E}">
        <p14:creationId xmlns:p14="http://schemas.microsoft.com/office/powerpoint/2010/main" val="7536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Connectionism</a:t>
            </a:r>
          </a:p>
        </p:txBody>
      </p:sp>
      <p:sp>
        <p:nvSpPr>
          <p:cNvPr id="3" name="Content Placeholder 2"/>
          <p:cNvSpPr>
            <a:spLocks noGrp="1"/>
          </p:cNvSpPr>
          <p:nvPr>
            <p:ph idx="1"/>
          </p:nvPr>
        </p:nvSpPr>
        <p:spPr>
          <a:xfrm>
            <a:off x="1522414" y="1905000"/>
            <a:ext cx="4114798" cy="4419600"/>
          </a:xfrm>
        </p:spPr>
        <p:txBody>
          <a:bodyPr/>
          <a:lstStyle/>
          <a:p>
            <a:r>
              <a:rPr lang="en-US" dirty="0"/>
              <a:t>Alexander Bain, philosopher, mathematician, logician, linguist, professor </a:t>
            </a:r>
          </a:p>
          <a:p>
            <a:r>
              <a:rPr lang="en-US" dirty="0"/>
              <a:t>1873: </a:t>
            </a:r>
            <a:r>
              <a:rPr lang="en-US" i="1" dirty="0">
                <a:solidFill>
                  <a:schemeClr val="accent6">
                    <a:lumMod val="60000"/>
                    <a:lumOff val="40000"/>
                  </a:schemeClr>
                </a:solidFill>
              </a:rPr>
              <a:t>The information is in the connections </a:t>
            </a:r>
          </a:p>
          <a:p>
            <a:pPr lvl="1"/>
            <a:r>
              <a:rPr lang="en-US" dirty="0"/>
              <a:t> The mind and body (1873)	</a:t>
            </a:r>
          </a:p>
          <a:p>
            <a:r>
              <a:rPr lang="en-US" dirty="0"/>
              <a:t>Neurons excite and stimulate each other</a:t>
            </a:r>
          </a:p>
          <a:p>
            <a:r>
              <a:rPr lang="en-US" dirty="0"/>
              <a:t> Different combinations of inputs can result in different outputs</a:t>
            </a:r>
          </a:p>
        </p:txBody>
      </p:sp>
      <p:pic>
        <p:nvPicPr>
          <p:cNvPr id="4" name="Picture 3"/>
          <p:cNvPicPr>
            <a:picLocks noChangeAspect="1"/>
          </p:cNvPicPr>
          <p:nvPr/>
        </p:nvPicPr>
        <p:blipFill>
          <a:blip r:embed="rId3"/>
          <a:stretch>
            <a:fillRect/>
          </a:stretch>
        </p:blipFill>
        <p:spPr>
          <a:xfrm>
            <a:off x="6094413" y="1905000"/>
            <a:ext cx="4439420" cy="2971800"/>
          </a:xfrm>
          <a:prstGeom prst="rect">
            <a:avLst/>
          </a:prstGeom>
        </p:spPr>
      </p:pic>
    </p:spTree>
    <p:extLst>
      <p:ext uri="{BB962C8B-B14F-4D97-AF65-F5344CB8AC3E}">
        <p14:creationId xmlns:p14="http://schemas.microsoft.com/office/powerpoint/2010/main" val="20786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Wave: Cybernetics (40s – 50s)</a:t>
            </a:r>
          </a:p>
        </p:txBody>
      </p:sp>
      <p:pic>
        <p:nvPicPr>
          <p:cNvPr id="4" name="Content Placeholder 3"/>
          <p:cNvPicPr>
            <a:picLocks noGrp="1" noChangeAspect="1"/>
          </p:cNvPicPr>
          <p:nvPr>
            <p:ph idx="1"/>
          </p:nvPr>
        </p:nvPicPr>
        <p:blipFill>
          <a:blip r:embed="rId3"/>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a:t>Norbert Wiener</a:t>
            </a:r>
            <a:r>
              <a:rPr lang="en-US" dirty="0"/>
              <a:t>, Cybernetics or Control and Communication in the Animal and the Machine, </a:t>
            </a:r>
            <a:r>
              <a:rPr lang="en-US" i="1" dirty="0"/>
              <a:t>1948</a:t>
            </a:r>
            <a:r>
              <a:rPr lang="en-US" dirty="0"/>
              <a:t>.</a:t>
            </a:r>
          </a:p>
          <a:p>
            <a:r>
              <a:rPr lang="en-US" dirty="0"/>
              <a:t>The start of information processing</a:t>
            </a:r>
          </a:p>
          <a:p>
            <a:r>
              <a:rPr lang="en-US" dirty="0"/>
              <a:t>Study of control and information processing rather than energy processing in machines and animals</a:t>
            </a:r>
          </a:p>
          <a:p>
            <a:r>
              <a:rPr lang="en-US" dirty="0"/>
              <a:t>Macy Conferences 1946 – 1953 </a:t>
            </a:r>
          </a:p>
          <a:p>
            <a:r>
              <a:rPr lang="en-US" dirty="0"/>
              <a:t>Birth of Cybernetics and Cognitive Science</a:t>
            </a:r>
          </a:p>
          <a:p>
            <a:endParaRPr lang="en-US" dirty="0"/>
          </a:p>
        </p:txBody>
      </p:sp>
      <p:pic>
        <p:nvPicPr>
          <p:cNvPr id="7" name="Picture 6"/>
          <p:cNvPicPr>
            <a:picLocks noChangeAspect="1"/>
          </p:cNvPicPr>
          <p:nvPr/>
        </p:nvPicPr>
        <p:blipFill>
          <a:blip r:embed="rId4"/>
          <a:stretch>
            <a:fillRect/>
          </a:stretch>
        </p:blipFill>
        <p:spPr>
          <a:xfrm>
            <a:off x="8819427" y="4572000"/>
            <a:ext cx="2907539" cy="2129726"/>
          </a:xfrm>
          <a:prstGeom prst="rect">
            <a:avLst/>
          </a:prstGeom>
        </p:spPr>
      </p:pic>
      <p:pic>
        <p:nvPicPr>
          <p:cNvPr id="8" name="Picture 7"/>
          <p:cNvPicPr>
            <a:picLocks noChangeAspect="1"/>
          </p:cNvPicPr>
          <p:nvPr/>
        </p:nvPicPr>
        <p:blipFill>
          <a:blip r:embed="rId5"/>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2682</TotalTime>
  <Words>1618</Words>
  <Application>Microsoft Office PowerPoint</Application>
  <PresentationFormat>Custom</PresentationFormat>
  <Paragraphs>316</Paragraphs>
  <Slides>43</Slides>
  <Notes>43</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ＭＳ Ｐゴシック</vt:lpstr>
      <vt:lpstr>Arial</vt:lpstr>
      <vt:lpstr>Arial Unicode MS</vt:lpstr>
      <vt:lpstr>Consolas</vt:lpstr>
      <vt:lpstr>Corbel</vt:lpstr>
      <vt:lpstr>Segoe UI</vt:lpstr>
      <vt:lpstr>Segoe UI Semilight</vt:lpstr>
      <vt:lpstr>Symbol</vt:lpstr>
      <vt:lpstr>Times New Roman</vt:lpstr>
      <vt:lpstr>Chalkboard 16x9</vt:lpstr>
      <vt:lpstr>Neural Networks and AI, A Winter Classic</vt:lpstr>
      <vt:lpstr>Agenda</vt:lpstr>
      <vt:lpstr>Brief History</vt:lpstr>
      <vt:lpstr>Pretensions to Thinking</vt:lpstr>
      <vt:lpstr>Learning in Complex Environments</vt:lpstr>
      <vt:lpstr>Cognition and the Brain</vt:lpstr>
      <vt:lpstr>Connectionism</vt:lpstr>
      <vt:lpstr>The First Wave: Cybernetics (40s – 50s)</vt:lpstr>
      <vt:lpstr>PowerPoint Presentation</vt:lpstr>
      <vt:lpstr>First Rise of Neural Networks (1950s)</vt:lpstr>
      <vt:lpstr>First Winter </vt:lpstr>
      <vt:lpstr>Backpropagation</vt:lpstr>
      <vt:lpstr>Representation Learning, Machine learning and AI</vt:lpstr>
      <vt:lpstr>Artificial Intelligence, Representation Learning and Deep Learning</vt:lpstr>
      <vt:lpstr>Neural Hype</vt:lpstr>
      <vt:lpstr>PowerPoint Presentation</vt:lpstr>
      <vt:lpstr>PowerPoint Presentation</vt:lpstr>
      <vt:lpstr>Unreasonable Effectiveness of Data and Deep Architectures</vt:lpstr>
      <vt:lpstr>Capacity of Neural Networks – Universal Function Approximators</vt:lpstr>
      <vt:lpstr>Forward-propagating local input signals</vt:lpstr>
      <vt:lpstr>Back-propagating local error signals</vt:lpstr>
      <vt:lpstr>PowerPoint Presentation</vt:lpstr>
      <vt:lpstr>Learning Hierarchies with CNNs</vt:lpstr>
      <vt:lpstr>Deep Convolutions</vt:lpstr>
      <vt:lpstr>PowerPoint Presentation</vt:lpstr>
      <vt:lpstr>ImageNet</vt:lpstr>
      <vt:lpstr>Deep Learning Frameworks</vt:lpstr>
      <vt:lpstr>Deep Learning Frameworks</vt:lpstr>
      <vt:lpstr>Intermediate Representations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40</cp:revision>
  <dcterms:created xsi:type="dcterms:W3CDTF">2017-09-07T00:36:06Z</dcterms:created>
  <dcterms:modified xsi:type="dcterms:W3CDTF">2017-10-05T17:04:15Z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alizaidi@microsoft.com</vt:lpwstr>
  </property>
  <property fmtid="{D5CDD505-2E9C-101B-9397-08002B2CF9AE}" pid="6" name="MSIP_Label_f42aa342-8706-4288-bd11-ebb85995028c_SetDate">
    <vt:lpwstr>2017-10-05T10:04:08.9984639-07:00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